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4" r:id="rId1"/>
  </p:sldMasterIdLst>
  <p:notesMasterIdLst>
    <p:notesMasterId r:id="rId2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79" r:id="rId12"/>
    <p:sldId id="278" r:id="rId13"/>
    <p:sldId id="265" r:id="rId14"/>
    <p:sldId id="267" r:id="rId15"/>
    <p:sldId id="268" r:id="rId16"/>
    <p:sldId id="269" r:id="rId17"/>
    <p:sldId id="271" r:id="rId18"/>
    <p:sldId id="277" r:id="rId19"/>
    <p:sldId id="272" r:id="rId20"/>
    <p:sldId id="273" r:id="rId21"/>
    <p:sldId id="274" r:id="rId22"/>
    <p:sldId id="276" r:id="rId23"/>
    <p:sldId id="275" r:id="rId24"/>
    <p:sldId id="270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78" autoAdjust="0"/>
    <p:restoredTop sz="79255" autoAdjust="0"/>
  </p:normalViewPr>
  <p:slideViewPr>
    <p:cSldViewPr snapToGrid="0">
      <p:cViewPr varScale="1">
        <p:scale>
          <a:sx n="69" d="100"/>
          <a:sy n="69" d="100"/>
        </p:scale>
        <p:origin x="1195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639B12-4325-469C-ADD8-663F2C4822FF}" type="datetimeFigureOut">
              <a:rPr lang="en-US" smtClean="0"/>
              <a:t>2/2/2017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44D689-0D92-46E5-A7F4-67161F72BC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070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Quick aside…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44D689-0D92-46E5-A7F4-67161F72BC2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0084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Lulzsec</a:t>
            </a:r>
            <a:r>
              <a:rPr lang="en-US" dirty="0"/>
              <a:t> –</a:t>
            </a:r>
            <a:r>
              <a:rPr lang="en-US" baseline="0" dirty="0"/>
              <a:t> black hat computer hacking group, fell after their leader </a:t>
            </a:r>
            <a:r>
              <a:rPr lang="en-US" baseline="0" dirty="0" err="1"/>
              <a:t>Sabu</a:t>
            </a:r>
            <a:r>
              <a:rPr lang="en-US" baseline="0" dirty="0"/>
              <a:t> was caught</a:t>
            </a:r>
          </a:p>
          <a:p>
            <a:r>
              <a:rPr lang="en-US" baseline="0" dirty="0"/>
              <a:t>Attacked CIA and Nintendo – that’s when you know you’ve messed up as a hacking organization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44D689-0D92-46E5-A7F4-67161F72BC2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4357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Shroomery</a:t>
            </a:r>
            <a:r>
              <a:rPr lang="en-US" dirty="0"/>
              <a:t> –</a:t>
            </a:r>
            <a:r>
              <a:rPr lang="en-US" baseline="0" dirty="0"/>
              <a:t> </a:t>
            </a:r>
            <a:r>
              <a:rPr lang="en-US" baseline="0" dirty="0" err="1"/>
              <a:t>altoid</a:t>
            </a:r>
            <a:r>
              <a:rPr lang="en-US" baseline="0" dirty="0"/>
              <a:t> advertises cool new marketplace on forums</a:t>
            </a:r>
          </a:p>
          <a:p>
            <a:endParaRPr lang="en-US" baseline="0" dirty="0"/>
          </a:p>
          <a:p>
            <a:r>
              <a:rPr lang="en-US" baseline="0" dirty="0" err="1"/>
              <a:t>BitCoinTalk</a:t>
            </a:r>
            <a:r>
              <a:rPr lang="en-US" baseline="0" dirty="0"/>
              <a:t> – </a:t>
            </a:r>
            <a:r>
              <a:rPr lang="en-US" baseline="0" dirty="0" err="1"/>
              <a:t>altoid</a:t>
            </a:r>
            <a:r>
              <a:rPr lang="en-US" baseline="0" dirty="0"/>
              <a:t> asks if anyone had seen this new anonymous amazon</a:t>
            </a:r>
          </a:p>
          <a:p>
            <a:endParaRPr lang="en-US" baseline="0" dirty="0"/>
          </a:p>
          <a:p>
            <a:r>
              <a:rPr lang="en-US" baseline="0" dirty="0"/>
              <a:t>Quickly changed username to “Frosty”</a:t>
            </a:r>
          </a:p>
          <a:p>
            <a:r>
              <a:rPr lang="en-US" baseline="0" dirty="0"/>
              <a:t>But first username was “Ross Ulbricht”</a:t>
            </a:r>
          </a:p>
          <a:p>
            <a:endParaRPr lang="en-US" baseline="0" dirty="0"/>
          </a:p>
          <a:p>
            <a:r>
              <a:rPr lang="en-US" baseline="0" dirty="0"/>
              <a:t>Common Trend – Users were dumb. Trend in security overall; implementation is usually at fault, not the theory</a:t>
            </a:r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44D689-0D92-46E5-A7F4-67161F72BC2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0663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Theoretically just</a:t>
            </a:r>
            <a:r>
              <a:rPr lang="en-US" baseline="0" dirty="0"/>
              <a:t> “own a lot of the nodes”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44D689-0D92-46E5-A7F4-67161F72BC2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11492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long as no one owns a majority of the nodes,</a:t>
            </a:r>
            <a:r>
              <a:rPr lang="en-US" baseline="0" dirty="0"/>
              <a:t> odds are in your favor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44D689-0D92-46E5-A7F4-67161F72BC2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71578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MIT</a:t>
            </a:r>
          </a:p>
          <a:p>
            <a:r>
              <a:rPr lang="en-US" baseline="0" dirty="0"/>
              <a:t>Own a lot of entry guards</a:t>
            </a:r>
          </a:p>
          <a:p>
            <a:r>
              <a:rPr lang="en-US" baseline="0" dirty="0"/>
              <a:t>Look for patterns in the number of packets through the guard.</a:t>
            </a:r>
          </a:p>
          <a:p>
            <a:r>
              <a:rPr lang="en-US" baseline="0" dirty="0"/>
              <a:t>ML algorithms with 99% accuracy could determine whether the circuit was ordinary browsing, an introduction-point circuit, or a rendezvous-point circuit.</a:t>
            </a:r>
          </a:p>
          <a:p>
            <a:endParaRPr lang="en-US" baseline="0" dirty="0"/>
          </a:p>
          <a:p>
            <a:r>
              <a:rPr lang="en-US" baseline="0" dirty="0"/>
              <a:t>CMU attack – murky details; inject tags to trace the route of the packets.</a:t>
            </a:r>
          </a:p>
          <a:p>
            <a:r>
              <a:rPr lang="en-US" baseline="0" dirty="0"/>
              <a:t>Was going to give a talk on how they did it; canceled it a few months before.</a:t>
            </a:r>
          </a:p>
          <a:p>
            <a:r>
              <a:rPr lang="en-US" baseline="0" dirty="0"/>
              <a:t>FBI still hasn’t revealed how they do it; supposedly NSA has already been able to find people on Tor for years.</a:t>
            </a:r>
          </a:p>
          <a:p>
            <a:endParaRPr lang="en-US" baseline="0" dirty="0"/>
          </a:p>
          <a:p>
            <a:endParaRPr lang="en-US" dirty="0"/>
          </a:p>
          <a:p>
            <a:r>
              <a:rPr lang="en-US" dirty="0"/>
              <a:t>Some research today:</a:t>
            </a:r>
          </a:p>
          <a:p>
            <a:r>
              <a:rPr lang="en-US" dirty="0"/>
              <a:t>Performing graph analysis on data flows to de-anonymize the traffic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44D689-0D92-46E5-A7F4-67161F72BC2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8732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Doing shady stuff requires</a:t>
            </a:r>
            <a:r>
              <a:rPr lang="en-US" baseline="0" dirty="0"/>
              <a:t> a VPN provider willing to not give you up</a:t>
            </a:r>
          </a:p>
          <a:p>
            <a:r>
              <a:rPr lang="en-US" baseline="0" dirty="0"/>
              <a:t>From research, this appears to be countries in Eastern Europe and the Nordic region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44D689-0D92-46E5-A7F4-67161F72BC2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410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Would you feel safe blowing whistles without this info out there?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44D689-0D92-46E5-A7F4-67161F72BC2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36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Anonymity provides outlets to voice unpopular</a:t>
            </a:r>
            <a:r>
              <a:rPr lang="en-US" baseline="0" dirty="0"/>
              <a:t> opinions</a:t>
            </a:r>
          </a:p>
          <a:p>
            <a:r>
              <a:rPr lang="en-US" baseline="0" dirty="0"/>
              <a:t>Technology</a:t>
            </a:r>
          </a:p>
          <a:p>
            <a:r>
              <a:rPr lang="en-US" dirty="0"/>
              <a:t>Even if you don’t support; best to learn how others do it</a:t>
            </a:r>
          </a:p>
          <a:p>
            <a:r>
              <a:rPr lang="en-US" dirty="0"/>
              <a:t>-&gt; Maybe you want to work for unnamed three-letter agencies one day!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44D689-0D92-46E5-A7F4-67161F72BC2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2961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44D689-0D92-46E5-A7F4-67161F72BC2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6752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Middle = Middle Relay</a:t>
            </a:r>
          </a:p>
          <a:p>
            <a:r>
              <a:rPr lang="en-US" dirty="0"/>
              <a:t>Exit = Exit Relay</a:t>
            </a:r>
          </a:p>
          <a:p>
            <a:r>
              <a:rPr lang="en-US" dirty="0"/>
              <a:t>Entrance..? Guard</a:t>
            </a:r>
            <a:r>
              <a:rPr lang="en-US" baseline="0" dirty="0"/>
              <a:t> Relay!</a:t>
            </a:r>
            <a:endParaRPr lang="en-US" dirty="0"/>
          </a:p>
          <a:p>
            <a:endParaRPr lang="en-US" dirty="0"/>
          </a:p>
          <a:p>
            <a:r>
              <a:rPr lang="en-US" dirty="0"/>
              <a:t>Encryption</a:t>
            </a:r>
            <a:r>
              <a:rPr lang="en-US" baseline="0" dirty="0"/>
              <a:t> except on last hop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44D689-0D92-46E5-A7F4-67161F72BC2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2033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Layers</a:t>
            </a:r>
            <a:r>
              <a:rPr lang="en-US" baseline="0" dirty="0"/>
              <a:t> like an Onion</a:t>
            </a:r>
          </a:p>
          <a:p>
            <a:r>
              <a:rPr lang="en-US" baseline="0" dirty="0"/>
              <a:t>At each relay, a layer is “peeled off”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44D689-0D92-46E5-A7F4-67161F72BC2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7124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Fun fact – be</a:t>
            </a:r>
            <a:r>
              <a:rPr lang="en-US" baseline="0" dirty="0"/>
              <a:t> careful when you image search “deep web”!</a:t>
            </a:r>
          </a:p>
          <a:p>
            <a:r>
              <a:rPr lang="en-US" baseline="0" dirty="0"/>
              <a:t>Be careful when visiting .onion websites – many </a:t>
            </a:r>
            <a:r>
              <a:rPr lang="en-US" baseline="0" dirty="0" err="1"/>
              <a:t>many</a:t>
            </a:r>
            <a:r>
              <a:rPr lang="en-US" baseline="0" dirty="0"/>
              <a:t> are scams and viruses</a:t>
            </a:r>
          </a:p>
          <a:p>
            <a:r>
              <a:rPr lang="en-US" baseline="0" dirty="0"/>
              <a:t>Offering to take my bitcoins, double them, and give them back? Seems legit!</a:t>
            </a:r>
          </a:p>
          <a:p>
            <a:r>
              <a:rPr lang="en-US" baseline="0" dirty="0"/>
              <a:t>Currently there’s ~6000 relays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44D689-0D92-46E5-A7F4-67161F72BC2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1639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Bridge Relay nodes are not publicly made available</a:t>
            </a:r>
          </a:p>
          <a:p>
            <a:r>
              <a:rPr lang="en-US" baseline="0" dirty="0"/>
              <a:t>You can send an email asking for some bridge relays to use to the </a:t>
            </a:r>
            <a:r>
              <a:rPr lang="en-US" baseline="0" dirty="0" err="1"/>
              <a:t>torproject</a:t>
            </a:r>
            <a:r>
              <a:rPr lang="en-US" baseline="0" dirty="0"/>
              <a:t> and they will send you a few IPs.</a:t>
            </a:r>
          </a:p>
          <a:p>
            <a:r>
              <a:rPr lang="en-US" baseline="0" dirty="0"/>
              <a:t>-&gt; Have to do it through Gmail or Yahoo though to prevent spam emails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r>
              <a:rPr lang="en-US" dirty="0"/>
              <a:t>Feds, DMCA Notices, abuse complaints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44D689-0D92-46E5-A7F4-67161F72BC2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61230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44D689-0D92-46E5-A7F4-67161F72BC2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3643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3F103-BC34-4FE4-A40E-EDDEECFDA5D0}" type="datetimeFigureOut">
              <a:rPr lang="en-US" smtClean="0"/>
              <a:pPr/>
              <a:t>2/2/2017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87426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A1CC3-2375-41D4-9E03-427CAF2A4C1A}" type="datetimeFigureOut">
              <a:rPr lang="en-US" smtClean="0"/>
              <a:t>2/2/2017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72068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6868-8199-4C2C-A5B1-63AEE139F88E}" type="datetimeFigureOut">
              <a:rPr lang="en-US" smtClean="0"/>
              <a:t>2/2/2017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104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9FF7F-6988-44CC-821B-644E70CD2F73}" type="datetimeFigureOut">
              <a:rPr lang="en-US" smtClean="0"/>
              <a:t>2/2/2017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140444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2C299-16B2-4475-990D-751901EACC14}" type="datetimeFigureOut">
              <a:rPr lang="en-US" smtClean="0"/>
              <a:t>2/2/2017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17201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86839-B9D8-4651-8783-F325ECE74E65}" type="datetimeFigureOut">
              <a:rPr lang="en-US" smtClean="0"/>
              <a:t>2/2/2017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28043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84F64-32F6-45C5-931F-ADC1662401D0}" type="datetimeFigureOut">
              <a:rPr lang="en-US" smtClean="0"/>
              <a:t>2/2/2017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63782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6D93-FCAC-47E0-A2EE-787E62CA814C}" type="datetimeFigureOut">
              <a:rPr lang="en-US" smtClean="0"/>
              <a:t>2/2/2017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157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879A6-0FD0-4734-A311-86BFCA472E6E}" type="datetimeFigureOut">
              <a:rPr lang="en-US" smtClean="0"/>
              <a:t>2/2/2017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17169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smtClean="0"/>
              <a:t>2/2/2017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97462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6425-0181-43F2-84FC-787E803FD2F8}" type="datetimeFigureOut">
              <a:rPr lang="en-US" smtClean="0"/>
              <a:t>2/2/2017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81354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smtClean="0"/>
              <a:t>2/2/2017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17515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smtClean="0"/>
              <a:t>2/2/2017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33039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smtClean="0"/>
              <a:t>2/2/2017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33314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smtClean="0"/>
              <a:t>2/2/2017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14112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86A4C-8E40-4F87-A4F0-01A0687C5742}" type="datetimeFigureOut">
              <a:rPr lang="en-US" smtClean="0"/>
              <a:t>2/2/2017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41903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FigureOut">
              <a:rPr lang="en-US" smtClean="0"/>
              <a:t>2/2/2017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70408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2BE451C3-0FF4-47C4-B829-773ADF60F88C}" type="datetimeFigureOut">
              <a:rPr lang="en-US" smtClean="0"/>
              <a:t>2/2/2017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413757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87" r:id="rId13"/>
    <p:sldLayoutId id="2147483688" r:id="rId14"/>
    <p:sldLayoutId id="2147483689" r:id="rId15"/>
    <p:sldLayoutId id="2147483690" r:id="rId16"/>
    <p:sldLayoutId id="2147483691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3g2upl4pq6kufc4m.onion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ff.org/pages/tor-and-https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arstechnica.com/security/2015/07/new-attack-on-tor-can-deanonymize-hidden-services-with-surprising-accuracy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arstechnica.com/security/2015/07/new-attack-on-tor-can-deanonymize-hidden-services-with-surprising-accuracy/" TargetMode="External"/><Relationship Id="rId2" Type="http://schemas.openxmlformats.org/officeDocument/2006/relationships/hyperlink" Target="https://www.youtube.com/watch?v=7G1LjQSYM5Q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jordan-wright.com/blog/2015/02/28/how-tor-works-part-one/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://video.mit.edu/watch/how-tor-works-502/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054396"/>
            <a:ext cx="9562664" cy="3329581"/>
          </a:xfrm>
        </p:spPr>
        <p:txBody>
          <a:bodyPr/>
          <a:lstStyle/>
          <a:p>
            <a:r>
              <a:rPr lang="en-US" dirty="0"/>
              <a:t>How to Become Invisible On the Web:</a:t>
            </a:r>
            <a:br>
              <a:rPr lang="en-US" dirty="0"/>
            </a:br>
            <a:r>
              <a:rPr lang="en-US" dirty="0"/>
              <a:t>Tor and VPNs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Greyhat</a:t>
            </a:r>
            <a:endParaRPr lang="en-US" dirty="0"/>
          </a:p>
          <a:p>
            <a:r>
              <a:rPr lang="en-US" dirty="0"/>
              <a:t>2/2/17</a:t>
            </a:r>
          </a:p>
        </p:txBody>
      </p:sp>
    </p:spTree>
    <p:extLst>
      <p:ext uri="{BB962C8B-B14F-4D97-AF65-F5344CB8AC3E}">
        <p14:creationId xmlns:p14="http://schemas.microsoft.com/office/powerpoint/2010/main" val="26740124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Tor circuit step tw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5451" y="1036521"/>
            <a:ext cx="6112578" cy="4164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26720" y="1778000"/>
            <a:ext cx="506984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 The client encrypts the original data in such a way that only the exit relay can decrypt it.</a:t>
            </a:r>
          </a:p>
          <a:p>
            <a:endParaRPr lang="en-US" dirty="0"/>
          </a:p>
          <a:p>
            <a:r>
              <a:rPr lang="en-US" dirty="0"/>
              <a:t>2. This encrypted data is then encrypted again in such a way that only the middle relay can decrypt it.</a:t>
            </a:r>
          </a:p>
          <a:p>
            <a:endParaRPr lang="en-US" dirty="0"/>
          </a:p>
          <a:p>
            <a:r>
              <a:rPr lang="en-US" dirty="0"/>
              <a:t>3. Finally, this encrypted data is encrypted once more in such a way that only the guard relay can decrypt it.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 flipH="1">
            <a:off x="10567660" y="3860800"/>
            <a:ext cx="445780" cy="213360"/>
          </a:xfrm>
          <a:prstGeom prst="straightConnector1">
            <a:avLst/>
          </a:prstGeom>
          <a:ln w="57150" cap="flat" cmpd="sng" algn="ctr">
            <a:solidFill>
              <a:srgbClr val="0070C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9401780" y="2905627"/>
            <a:ext cx="445780" cy="213360"/>
          </a:xfrm>
          <a:prstGeom prst="straightConnector1">
            <a:avLst/>
          </a:prstGeom>
          <a:ln w="57150" cap="flat" cmpd="sng" algn="ctr">
            <a:solidFill>
              <a:srgbClr val="7030A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8609300" y="1778000"/>
            <a:ext cx="445780" cy="213360"/>
          </a:xfrm>
          <a:prstGeom prst="straightConnector1">
            <a:avLst/>
          </a:prstGeom>
          <a:ln w="5715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6268720" y="1508760"/>
            <a:ext cx="20054" cy="375920"/>
          </a:xfrm>
          <a:prstGeom prst="straightConnector1">
            <a:avLst/>
          </a:prstGeom>
          <a:ln w="57150" cap="flat" cmpd="sng" algn="ctr">
            <a:solidFill>
              <a:srgbClr val="0070C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6522720" y="1508760"/>
            <a:ext cx="30480" cy="375920"/>
          </a:xfrm>
          <a:prstGeom prst="straightConnector1">
            <a:avLst/>
          </a:prstGeom>
          <a:ln w="57150" cap="flat" cmpd="sng" algn="ctr">
            <a:solidFill>
              <a:srgbClr val="7030A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>
            <a:off x="6807200" y="1508760"/>
            <a:ext cx="15564" cy="375920"/>
          </a:xfrm>
          <a:prstGeom prst="straightConnector1">
            <a:avLst/>
          </a:prstGeom>
          <a:ln w="5715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26721" y="406400"/>
            <a:ext cx="52047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Tor and Encryption</a:t>
            </a:r>
          </a:p>
        </p:txBody>
      </p:sp>
    </p:spTree>
    <p:extLst>
      <p:ext uri="{BB962C8B-B14F-4D97-AF65-F5344CB8AC3E}">
        <p14:creationId xmlns:p14="http://schemas.microsoft.com/office/powerpoint/2010/main" val="3235846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20395" y="1732349"/>
            <a:ext cx="10535285" cy="3285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619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Image result for deep web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1" r="1158" b="-2"/>
          <a:stretch/>
        </p:blipFill>
        <p:spPr bwMode="auto">
          <a:xfrm>
            <a:off x="6091916" y="1544213"/>
            <a:ext cx="5451627" cy="4196185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8930" y="629266"/>
            <a:ext cx="9252154" cy="1223983"/>
          </a:xfrm>
        </p:spPr>
        <p:txBody>
          <a:bodyPr>
            <a:normAutofit/>
          </a:bodyPr>
          <a:lstStyle/>
          <a:p>
            <a:r>
              <a:rPr lang="en-US" dirty="0"/>
              <a:t>Random Facts about Tor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8671" y="1676294"/>
            <a:ext cx="4667569" cy="4196185"/>
          </a:xfrm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r>
              <a:rPr lang="en-US" dirty="0"/>
              <a:t>Only runs TCP streams</a:t>
            </a:r>
          </a:p>
          <a:p>
            <a:pPr>
              <a:lnSpc>
                <a:spcPct val="90000"/>
              </a:lnSpc>
            </a:pPr>
            <a:r>
              <a:rPr lang="en-US" dirty="0"/>
              <a:t>Circuit is reused for communications within same ten minutes.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Later requests new circuit</a:t>
            </a:r>
          </a:p>
          <a:p>
            <a:pPr>
              <a:lnSpc>
                <a:spcPct val="90000"/>
              </a:lnSpc>
            </a:pPr>
            <a:r>
              <a:rPr lang="en-US" dirty="0"/>
              <a:t>Websites that can only be accessed through Tor are called Tor Hidden Service</a:t>
            </a:r>
          </a:p>
          <a:p>
            <a:pPr>
              <a:lnSpc>
                <a:spcPct val="90000"/>
              </a:lnSpc>
            </a:pPr>
            <a:r>
              <a:rPr lang="en-US" dirty="0"/>
              <a:t>Colloquially the collection of these websites are known as …</a:t>
            </a:r>
          </a:p>
          <a:p>
            <a:pPr>
              <a:lnSpc>
                <a:spcPct val="90000"/>
              </a:lnSpc>
            </a:pPr>
            <a:r>
              <a:rPr lang="en-US" dirty="0"/>
              <a:t>Typical address:</a:t>
            </a:r>
          </a:p>
          <a:p>
            <a:pPr lvl="1">
              <a:lnSpc>
                <a:spcPct val="90000"/>
              </a:lnSpc>
            </a:pPr>
            <a:r>
              <a:rPr lang="en-US" dirty="0">
                <a:hlinkClick r:id="rId4"/>
              </a:rPr>
              <a:t>http://3g2upl4pq6kufc4m.onion/</a:t>
            </a:r>
            <a:r>
              <a:rPr lang="en-US" dirty="0"/>
              <a:t> </a:t>
            </a:r>
          </a:p>
          <a:p>
            <a:pPr marL="0" indent="0">
              <a:lnSpc>
                <a:spcPct val="90000"/>
              </a:lnSpc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630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Concerns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1" y="1415243"/>
            <a:ext cx="10843065" cy="4985557"/>
          </a:xfrm>
        </p:spPr>
        <p:txBody>
          <a:bodyPr>
            <a:normAutofit fontScale="77500" lnSpcReduction="20000"/>
          </a:bodyPr>
          <a:lstStyle/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Can’t my ISP just trace my path through the Tor Nodes?</a:t>
            </a:r>
          </a:p>
          <a:p>
            <a:pPr lvl="1"/>
            <a:r>
              <a:rPr lang="en-US" dirty="0"/>
              <a:t>No!</a:t>
            </a:r>
          </a:p>
          <a:p>
            <a:pPr lvl="1"/>
            <a:r>
              <a:rPr lang="en-US" dirty="0"/>
              <a:t>Each link doesn’t know anything about who the data originally came from or where it’s ultimately going;</a:t>
            </a:r>
          </a:p>
          <a:p>
            <a:pPr lvl="2"/>
            <a:r>
              <a:rPr lang="en-US" dirty="0"/>
              <a:t>Only knows what is the next hop.</a:t>
            </a:r>
          </a:p>
          <a:p>
            <a:pPr lvl="2"/>
            <a:r>
              <a:rPr lang="en-US" dirty="0"/>
              <a:t>Data is also encrypted</a:t>
            </a:r>
          </a:p>
          <a:p>
            <a:endParaRPr lang="en-US" dirty="0"/>
          </a:p>
          <a:p>
            <a:r>
              <a:rPr lang="en-US" dirty="0"/>
              <a:t>If I want to use Tor in a place where Tor isn’t allowed, can’t they just block connections to the first relay?</a:t>
            </a:r>
          </a:p>
          <a:p>
            <a:pPr lvl="1"/>
            <a:r>
              <a:rPr lang="en-US" dirty="0"/>
              <a:t>Yes, but no.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If I run an exit relay, won’t there be a lot of shady traffic coming from my computer?</a:t>
            </a:r>
          </a:p>
          <a:p>
            <a:pPr lvl="1"/>
            <a:r>
              <a:rPr lang="en-US" dirty="0"/>
              <a:t>Yes!</a:t>
            </a:r>
          </a:p>
          <a:p>
            <a:endParaRPr lang="en-US" dirty="0"/>
          </a:p>
          <a:p>
            <a:r>
              <a:rPr lang="en-US" dirty="0"/>
              <a:t>If you really want everything to be totally anonymous, make sure you’re encrypting your data traffic</a:t>
            </a:r>
          </a:p>
          <a:p>
            <a:pPr lvl="1"/>
            <a:r>
              <a:rPr lang="en-US" dirty="0">
                <a:hlinkClick r:id="rId3"/>
              </a:rPr>
              <a:t>Use HTTPS: https://www.eff.org/pages/tor-and-https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6858000" y="2905760"/>
            <a:ext cx="497840" cy="1727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7508240" y="2946400"/>
            <a:ext cx="609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6067643" y="2946400"/>
            <a:ext cx="5689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4374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Times when Tor Failed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3" y="2052918"/>
            <a:ext cx="5465930" cy="4195481"/>
          </a:xfrm>
        </p:spPr>
        <p:txBody>
          <a:bodyPr/>
          <a:lstStyle/>
          <a:p>
            <a:r>
              <a:rPr lang="en-US" dirty="0"/>
              <a:t>Harvard Bomb Threat</a:t>
            </a:r>
          </a:p>
          <a:p>
            <a:pPr lvl="1"/>
            <a:r>
              <a:rPr lang="en-US" dirty="0"/>
              <a:t>Student wanted to get out of final</a:t>
            </a:r>
          </a:p>
          <a:p>
            <a:pPr lvl="1"/>
            <a:r>
              <a:rPr lang="en-US" dirty="0"/>
              <a:t>Sent in fake bomb threats through email</a:t>
            </a:r>
          </a:p>
          <a:p>
            <a:pPr lvl="1"/>
            <a:r>
              <a:rPr lang="en-US" dirty="0"/>
              <a:t>Used Tor to anonymize the IP that email was coming from</a:t>
            </a:r>
          </a:p>
          <a:p>
            <a:pPr lvl="1"/>
            <a:endParaRPr lang="en-US" dirty="0"/>
          </a:p>
          <a:p>
            <a:r>
              <a:rPr lang="en-US" dirty="0"/>
              <a:t>Issues</a:t>
            </a:r>
          </a:p>
          <a:p>
            <a:pPr lvl="1"/>
            <a:r>
              <a:rPr lang="en-US" dirty="0"/>
              <a:t>Didn’t use a bridge relay</a:t>
            </a:r>
          </a:p>
          <a:p>
            <a:pPr lvl="1"/>
            <a:r>
              <a:rPr lang="en-US" dirty="0"/>
              <a:t>Did this over campus Wi-Fi, logged in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5627" y="2505324"/>
            <a:ext cx="5092300" cy="2860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380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Times when Tor failed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Lulzsec’s</a:t>
            </a:r>
            <a:r>
              <a:rPr lang="en-US" dirty="0"/>
              <a:t> </a:t>
            </a:r>
            <a:r>
              <a:rPr lang="en-US" dirty="0" err="1"/>
              <a:t>Sabu</a:t>
            </a:r>
            <a:endParaRPr lang="en-US" dirty="0"/>
          </a:p>
          <a:p>
            <a:endParaRPr lang="en-US" dirty="0"/>
          </a:p>
          <a:p>
            <a:r>
              <a:rPr lang="en-US" dirty="0"/>
              <a:t>Usually used Tor to connect to IRC</a:t>
            </a:r>
          </a:p>
          <a:p>
            <a:r>
              <a:rPr lang="en-US" dirty="0"/>
              <a:t>One day, he got lazy and didn’t.</a:t>
            </a:r>
          </a:p>
          <a:p>
            <a:r>
              <a:rPr lang="en-US" dirty="0"/>
              <a:t>Feds found his home IP</a:t>
            </a:r>
          </a:p>
          <a:p>
            <a:r>
              <a:rPr lang="en-US" dirty="0"/>
              <a:t>Gave out personal info in IRC server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9365" y="2052918"/>
            <a:ext cx="2381250" cy="238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638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http://silkroaddrugs.org/wp-content/uploads/2015/08/silk-road-interface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19" r="2229" b="-1"/>
          <a:stretch/>
        </p:blipFill>
        <p:spPr bwMode="auto">
          <a:xfrm>
            <a:off x="648931" y="1853249"/>
            <a:ext cx="5398944" cy="4155634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8930" y="629266"/>
            <a:ext cx="9252154" cy="1223983"/>
          </a:xfrm>
        </p:spPr>
        <p:txBody>
          <a:bodyPr>
            <a:normAutofit/>
          </a:bodyPr>
          <a:lstStyle/>
          <a:p>
            <a:r>
              <a:rPr lang="en-US" dirty="0"/>
              <a:t>Times when Tor failed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7458" y="1634229"/>
            <a:ext cx="5738027" cy="4415204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80000"/>
              </a:lnSpc>
            </a:pPr>
            <a:r>
              <a:rPr lang="en-US" sz="1500" dirty="0"/>
              <a:t>Silk Road – a Tor Website</a:t>
            </a:r>
          </a:p>
          <a:p>
            <a:pPr>
              <a:lnSpc>
                <a:spcPct val="80000"/>
              </a:lnSpc>
            </a:pPr>
            <a:endParaRPr lang="en-US" sz="1500" dirty="0"/>
          </a:p>
          <a:p>
            <a:pPr lvl="1">
              <a:lnSpc>
                <a:spcPct val="80000"/>
              </a:lnSpc>
            </a:pPr>
            <a:r>
              <a:rPr lang="en-US" sz="1500" dirty="0"/>
              <a:t>Someone by the name of “Dread Pirate Roberts” was running the Silk Road</a:t>
            </a:r>
          </a:p>
          <a:p>
            <a:pPr lvl="1">
              <a:lnSpc>
                <a:spcPct val="80000"/>
              </a:lnSpc>
            </a:pPr>
            <a:r>
              <a:rPr lang="en-US" sz="1500" dirty="0"/>
              <a:t>$1.2 billion dollar industry  - feds are interested!</a:t>
            </a:r>
          </a:p>
          <a:p>
            <a:pPr lvl="1">
              <a:lnSpc>
                <a:spcPct val="80000"/>
              </a:lnSpc>
            </a:pPr>
            <a:r>
              <a:rPr lang="en-US" sz="1500" dirty="0"/>
              <a:t>They try to find earliest references on internet to Silk Road</a:t>
            </a:r>
          </a:p>
          <a:p>
            <a:pPr lvl="1">
              <a:lnSpc>
                <a:spcPct val="80000"/>
              </a:lnSpc>
            </a:pPr>
            <a:endParaRPr lang="en-US" sz="1500" dirty="0"/>
          </a:p>
          <a:p>
            <a:pPr lvl="1">
              <a:lnSpc>
                <a:spcPct val="80000"/>
              </a:lnSpc>
            </a:pPr>
            <a:r>
              <a:rPr lang="en-US" sz="1500" dirty="0"/>
              <a:t>On </a:t>
            </a:r>
            <a:r>
              <a:rPr lang="en-US" sz="1500" dirty="0" err="1"/>
              <a:t>Shroomery</a:t>
            </a:r>
            <a:r>
              <a:rPr lang="en-US" sz="1500" dirty="0"/>
              <a:t>, a user named “</a:t>
            </a:r>
            <a:r>
              <a:rPr lang="en-US" sz="1500" dirty="0" err="1"/>
              <a:t>altoid</a:t>
            </a:r>
            <a:r>
              <a:rPr lang="en-US" sz="1500" dirty="0"/>
              <a:t>” advertises</a:t>
            </a:r>
          </a:p>
          <a:p>
            <a:pPr lvl="1">
              <a:lnSpc>
                <a:spcPct val="80000"/>
              </a:lnSpc>
            </a:pPr>
            <a:r>
              <a:rPr lang="en-US" sz="1500" dirty="0"/>
              <a:t>On </a:t>
            </a:r>
            <a:r>
              <a:rPr lang="en-US" sz="1500" dirty="0" err="1"/>
              <a:t>BitcoinTalk</a:t>
            </a:r>
            <a:r>
              <a:rPr lang="en-US" sz="1500" dirty="0"/>
              <a:t>, a user named “</a:t>
            </a:r>
            <a:r>
              <a:rPr lang="en-US" sz="1500" dirty="0" err="1"/>
              <a:t>altoid</a:t>
            </a:r>
            <a:r>
              <a:rPr lang="en-US" sz="1500" dirty="0"/>
              <a:t>” asked if anyone had seen “this new anonymous Amazon”</a:t>
            </a:r>
          </a:p>
          <a:p>
            <a:pPr lvl="1">
              <a:lnSpc>
                <a:spcPct val="80000"/>
              </a:lnSpc>
            </a:pPr>
            <a:endParaRPr lang="en-US" sz="1500" dirty="0"/>
          </a:p>
          <a:p>
            <a:pPr lvl="1">
              <a:lnSpc>
                <a:spcPct val="80000"/>
              </a:lnSpc>
            </a:pPr>
            <a:r>
              <a:rPr lang="en-US" sz="1500" dirty="0" err="1"/>
              <a:t>Altoid</a:t>
            </a:r>
            <a:r>
              <a:rPr lang="en-US" sz="1500" dirty="0"/>
              <a:t> then makes a post on </a:t>
            </a:r>
            <a:r>
              <a:rPr lang="en-US" sz="1500" dirty="0" err="1"/>
              <a:t>Bitcointalk</a:t>
            </a:r>
            <a:r>
              <a:rPr lang="en-US" sz="1500" dirty="0"/>
              <a:t> about looking for an “IT pro in the bitcoin community” and asked interested parties to contact</a:t>
            </a:r>
          </a:p>
          <a:p>
            <a:pPr lvl="1">
              <a:lnSpc>
                <a:spcPct val="80000"/>
              </a:lnSpc>
            </a:pPr>
            <a:r>
              <a:rPr lang="en-US" sz="1500" dirty="0"/>
              <a:t>“</a:t>
            </a:r>
            <a:r>
              <a:rPr lang="en-US" sz="1500" dirty="0" err="1"/>
              <a:t>rossulbricht</a:t>
            </a:r>
            <a:r>
              <a:rPr lang="en-US" sz="1500" dirty="0"/>
              <a:t> at </a:t>
            </a:r>
            <a:r>
              <a:rPr lang="en-US" sz="1500" dirty="0" err="1"/>
              <a:t>gmail</a:t>
            </a:r>
            <a:r>
              <a:rPr lang="en-US" sz="1500" dirty="0"/>
              <a:t> dot com” (10/11/11)</a:t>
            </a:r>
          </a:p>
          <a:p>
            <a:pPr lvl="1">
              <a:lnSpc>
                <a:spcPct val="80000"/>
              </a:lnSpc>
            </a:pPr>
            <a:endParaRPr lang="en-US" sz="1500" dirty="0"/>
          </a:p>
          <a:p>
            <a:pPr lvl="1">
              <a:lnSpc>
                <a:spcPct val="80000"/>
              </a:lnSpc>
            </a:pPr>
            <a:r>
              <a:rPr lang="en-US" sz="1500" dirty="0"/>
              <a:t>http://stackoverflow.com/questions/15445285/how-can-i-connect-to-a-tor-hidden-service-using-curl-in-php</a:t>
            </a:r>
          </a:p>
          <a:p>
            <a:pPr lvl="1">
              <a:lnSpc>
                <a:spcPct val="80000"/>
              </a:lnSpc>
            </a:pP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258118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Actual Attacks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200" y="1556084"/>
            <a:ext cx="9516653" cy="4692315"/>
          </a:xfrm>
        </p:spPr>
        <p:txBody>
          <a:bodyPr/>
          <a:lstStyle/>
          <a:p>
            <a:r>
              <a:rPr lang="en-US" dirty="0"/>
              <a:t>Correlation Attacks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200" y="2305851"/>
            <a:ext cx="769522" cy="839972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>
            <a:off x="1722698" y="2725837"/>
            <a:ext cx="10100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1437" y="2156995"/>
            <a:ext cx="1744639" cy="1330287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V="1">
            <a:off x="6775592" y="2956614"/>
            <a:ext cx="92884" cy="16100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8382164" y="2725837"/>
            <a:ext cx="765603" cy="20627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67624" y="2098516"/>
            <a:ext cx="2230475" cy="1254642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1791368" y="2305851"/>
            <a:ext cx="1042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21.1 MB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41313" y="3717575"/>
            <a:ext cx="1042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21.1 MB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82752" y="4915685"/>
            <a:ext cx="713779" cy="396544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11587" y="2273194"/>
            <a:ext cx="713779" cy="548944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68385" y="5076005"/>
            <a:ext cx="713779" cy="548944"/>
          </a:xfrm>
          <a:prstGeom prst="rect">
            <a:avLst/>
          </a:prstGeom>
        </p:spPr>
      </p:pic>
      <p:cxnSp>
        <p:nvCxnSpPr>
          <p:cNvPr id="27" name="Straight Arrow Connector 26"/>
          <p:cNvCxnSpPr/>
          <p:nvPr/>
        </p:nvCxnSpPr>
        <p:spPr>
          <a:xfrm>
            <a:off x="5276190" y="3145823"/>
            <a:ext cx="1028357" cy="14020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7339521" y="2870024"/>
            <a:ext cx="580126" cy="20456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00" name="Oval 4099"/>
          <p:cNvSpPr/>
          <p:nvPr/>
        </p:nvSpPr>
        <p:spPr>
          <a:xfrm>
            <a:off x="5108445" y="4546639"/>
            <a:ext cx="4259179" cy="1419726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01" name="Picture 410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75198" y="4484230"/>
            <a:ext cx="2385995" cy="1789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242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410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Entry Guards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Put fate in hands of probability</a:t>
            </a:r>
          </a:p>
          <a:p>
            <a:pPr fontAlgn="base"/>
            <a:r>
              <a:rPr lang="en-US" dirty="0"/>
              <a:t>An attacker owns C Tor relays, and the entire network has N total relays</a:t>
            </a:r>
          </a:p>
          <a:p>
            <a:pPr lvl="1" fontAlgn="base"/>
            <a:r>
              <a:rPr lang="en-US" sz="1500" dirty="0"/>
              <a:t>If you select new entry and exit relays each time, attacker has (C/N)*2 probability of correlating your traffic</a:t>
            </a:r>
          </a:p>
          <a:p>
            <a:pPr lvl="1" fontAlgn="base"/>
            <a:r>
              <a:rPr lang="en-US" sz="1500" dirty="0"/>
              <a:t>Assert that attacker correlating your traffic even once is as bad as it happening multiple times</a:t>
            </a:r>
          </a:p>
          <a:p>
            <a:pPr fontAlgn="base"/>
            <a:r>
              <a:rPr lang="en-US" dirty="0"/>
              <a:t>Counter-intuitive solution</a:t>
            </a:r>
          </a:p>
          <a:p>
            <a:pPr lvl="1" fontAlgn="base"/>
            <a:r>
              <a:rPr lang="en-US" sz="1500" dirty="0"/>
              <a:t>Each Tor client picks a handful of nodes from N to use at random as entry relays</a:t>
            </a:r>
          </a:p>
          <a:p>
            <a:pPr lvl="1" fontAlgn="base"/>
            <a:r>
              <a:rPr lang="en-US" sz="1500" dirty="0"/>
              <a:t>This handful never changes</a:t>
            </a:r>
          </a:p>
          <a:p>
            <a:pPr lvl="1" fontAlgn="base"/>
            <a:r>
              <a:rPr lang="en-US" sz="1500" dirty="0"/>
              <a:t>You had on order of (N-C)/N chance of picking safe nodes</a:t>
            </a:r>
          </a:p>
          <a:p>
            <a:pPr lvl="1" fontAlgn="base"/>
            <a:r>
              <a:rPr lang="en-US" sz="1500" dirty="0"/>
              <a:t>N = 1000, C = 3 → 997/1000 = 99.7% chance of safety</a:t>
            </a:r>
          </a:p>
          <a:p>
            <a:pPr lvl="1" fontAlgn="base"/>
            <a:r>
              <a:rPr lang="en-US" sz="1500" dirty="0"/>
              <a:t>Better than nothing</a:t>
            </a:r>
          </a:p>
        </p:txBody>
      </p:sp>
    </p:spTree>
    <p:extLst>
      <p:ext uri="{BB962C8B-B14F-4D97-AF65-F5344CB8AC3E}">
        <p14:creationId xmlns:p14="http://schemas.microsoft.com/office/powerpoint/2010/main" val="8830452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1829" y="5791201"/>
            <a:ext cx="10445435" cy="622488"/>
          </a:xfrm>
        </p:spPr>
        <p:txBody>
          <a:bodyPr/>
          <a:lstStyle/>
          <a:p>
            <a:r>
              <a:rPr lang="en-US" sz="1800" dirty="0">
                <a:hlinkClick r:id="rId3"/>
              </a:rPr>
              <a:t>https://arstechnica.com/security/2015/07/new-attack-on-tor-can-deanonymize-hidden-services-with-surprising-accuracy/</a:t>
            </a:r>
            <a:br>
              <a:rPr lang="en-US" sz="1800" dirty="0"/>
            </a:br>
            <a:endParaRPr lang="en-US" sz="1800" dirty="0"/>
          </a:p>
        </p:txBody>
      </p:sp>
      <p:pic>
        <p:nvPicPr>
          <p:cNvPr id="4" name="Picture 2" descr="https://cdn.arstechnica.net/wp-content/uploads/2015/07/tor-attack-640x365.png"/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4021" y="1436709"/>
            <a:ext cx="7241472" cy="4129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802105" y="442678"/>
            <a:ext cx="550244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Malicious Nodes</a:t>
            </a:r>
          </a:p>
        </p:txBody>
      </p:sp>
    </p:spTree>
    <p:extLst>
      <p:ext uri="{BB962C8B-B14F-4D97-AF65-F5344CB8AC3E}">
        <p14:creationId xmlns:p14="http://schemas.microsoft.com/office/powerpoint/2010/main" val="41149124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16088" r="10229"/>
          <a:stretch/>
        </p:blipFill>
        <p:spPr>
          <a:xfrm>
            <a:off x="4619544" y="609601"/>
            <a:ext cx="6924756" cy="563879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  <p:sp>
        <p:nvSpPr>
          <p:cNvPr id="6" name="Rectangle 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8930" y="629266"/>
            <a:ext cx="3322912" cy="1641987"/>
          </a:xfrm>
        </p:spPr>
        <p:txBody>
          <a:bodyPr>
            <a:normAutofit/>
          </a:bodyPr>
          <a:lstStyle/>
          <a:p>
            <a:r>
              <a:rPr lang="en-US" dirty="0"/>
              <a:t>Who Wants My Data?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701" y="2438401"/>
            <a:ext cx="3324141" cy="3809998"/>
          </a:xfrm>
        </p:spPr>
        <p:txBody>
          <a:bodyPr>
            <a:normAutofit/>
          </a:bodyPr>
          <a:lstStyle/>
          <a:p>
            <a:r>
              <a:rPr lang="en-US" dirty="0"/>
              <a:t>Google</a:t>
            </a:r>
          </a:p>
          <a:p>
            <a:r>
              <a:rPr lang="en-US" dirty="0"/>
              <a:t>Amazon</a:t>
            </a:r>
          </a:p>
          <a:p>
            <a:r>
              <a:rPr lang="en-US" dirty="0"/>
              <a:t>FBI</a:t>
            </a:r>
          </a:p>
          <a:p>
            <a:r>
              <a:rPr lang="en-US" dirty="0"/>
              <a:t>CIA</a:t>
            </a:r>
          </a:p>
          <a:p>
            <a:r>
              <a:rPr lang="en-US" dirty="0"/>
              <a:t>NSA</a:t>
            </a:r>
          </a:p>
          <a:p>
            <a:r>
              <a:rPr lang="en-US" dirty="0"/>
              <a:t>Everyone (you’re famous!)</a:t>
            </a:r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0623" y="1450259"/>
            <a:ext cx="7324725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363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r="1364"/>
          <a:stretch/>
        </p:blipFill>
        <p:spPr>
          <a:xfrm>
            <a:off x="5050389" y="1447799"/>
            <a:ext cx="6493910" cy="457200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8929" y="1450259"/>
            <a:ext cx="3753599" cy="1442153"/>
          </a:xfrm>
        </p:spPr>
        <p:txBody>
          <a:bodyPr>
            <a:normAutofit/>
          </a:bodyPr>
          <a:lstStyle/>
          <a:p>
            <a:r>
              <a:rPr lang="en-US" sz="3600"/>
              <a:t>VPN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519363" y="2260091"/>
            <a:ext cx="3754987" cy="2947415"/>
          </a:xfrm>
        </p:spPr>
        <p:txBody>
          <a:bodyPr>
            <a:normAutofit/>
          </a:bodyPr>
          <a:lstStyle/>
          <a:p>
            <a:r>
              <a:rPr lang="en-US" sz="1700" dirty="0"/>
              <a:t>“Protocol that allows users to send and receive data across shared or public networks as if their computing devices were directly connected to the private network” – Wikipedia</a:t>
            </a:r>
          </a:p>
          <a:p>
            <a:r>
              <a:rPr lang="en-US" sz="1700" dirty="0"/>
              <a:t>Requires a VPN provider willing to send your traffic through</a:t>
            </a:r>
          </a:p>
          <a:p>
            <a:r>
              <a:rPr lang="en-US" sz="1700" dirty="0"/>
              <a:t>Traffic is encrypted</a:t>
            </a:r>
          </a:p>
          <a:p>
            <a:endParaRPr lang="en-US" sz="1700" dirty="0"/>
          </a:p>
          <a:p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29878648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VPN-&gt;Tor? Tor-&gt;VPN?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Extra security</a:t>
            </a:r>
          </a:p>
          <a:p>
            <a:r>
              <a:rPr lang="en-US" dirty="0"/>
              <a:t>Mitigates some of the drawbacks of using each exclusively</a:t>
            </a:r>
          </a:p>
          <a:p>
            <a:endParaRPr lang="en-US" dirty="0"/>
          </a:p>
          <a:p>
            <a:r>
              <a:rPr lang="en-US" dirty="0"/>
              <a:t>Your computer -&gt; VPN -&gt; Tor -&gt; internet</a:t>
            </a:r>
          </a:p>
          <a:p>
            <a:pPr lvl="1"/>
            <a:r>
              <a:rPr lang="en-US" dirty="0"/>
              <a:t>ISP won’t know you’re using Tor</a:t>
            </a:r>
          </a:p>
          <a:p>
            <a:pPr lvl="1"/>
            <a:r>
              <a:rPr lang="en-US" dirty="0"/>
              <a:t>VPN provider knows you’re using Tor and Real IP</a:t>
            </a:r>
          </a:p>
          <a:p>
            <a:r>
              <a:rPr lang="en-US" dirty="0"/>
              <a:t>Your computer -&gt; Tor -&gt; VPN -&gt; internet</a:t>
            </a:r>
          </a:p>
          <a:p>
            <a:pPr lvl="1"/>
            <a:r>
              <a:rPr lang="en-US" dirty="0"/>
              <a:t>VPN provider can’t see your IP</a:t>
            </a:r>
          </a:p>
          <a:p>
            <a:pPr lvl="1"/>
            <a:r>
              <a:rPr lang="en-US" dirty="0"/>
              <a:t>VPN provider can see your traffic</a:t>
            </a:r>
          </a:p>
          <a:p>
            <a:pPr lvl="1"/>
            <a:endParaRPr lang="en-US" dirty="0"/>
          </a:p>
          <a:p>
            <a:r>
              <a:rPr lang="en-US" dirty="0"/>
              <a:t>No steadfast rule on which is better</a:t>
            </a:r>
            <a:br>
              <a:rPr lang="en-US" dirty="0"/>
            </a:br>
            <a:br>
              <a:rPr lang="en-US" dirty="0"/>
            </a:br>
            <a:r>
              <a:rPr lang="en-US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13084919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Web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Tor Hidden Service – Websites only accessible through Tor</a:t>
            </a:r>
          </a:p>
          <a:p>
            <a:r>
              <a:rPr lang="en-US" dirty="0"/>
              <a:t>Demo!</a:t>
            </a:r>
          </a:p>
        </p:txBody>
      </p:sp>
    </p:spTree>
    <p:extLst>
      <p:ext uri="{BB962C8B-B14F-4D97-AF65-F5344CB8AC3E}">
        <p14:creationId xmlns:p14="http://schemas.microsoft.com/office/powerpoint/2010/main" val="419294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Parting Advice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Use Tor Browser</a:t>
            </a:r>
          </a:p>
          <a:p>
            <a:pPr lvl="1"/>
            <a:r>
              <a:rPr lang="en-US" dirty="0"/>
              <a:t>Most safe way to use Tor; preconfigured settings make sure of this.</a:t>
            </a:r>
          </a:p>
          <a:p>
            <a:r>
              <a:rPr lang="en-US" dirty="0"/>
              <a:t>Don’t torrent over Tor</a:t>
            </a:r>
          </a:p>
          <a:p>
            <a:pPr lvl="1"/>
            <a:r>
              <a:rPr lang="en-US" dirty="0"/>
              <a:t>Tend to ignore proxy settings and make direct connections even when told not to.</a:t>
            </a:r>
          </a:p>
          <a:p>
            <a:r>
              <a:rPr lang="en-US" dirty="0"/>
              <a:t>Don’t enable browser plugins</a:t>
            </a:r>
          </a:p>
          <a:p>
            <a:r>
              <a:rPr lang="en-US" dirty="0"/>
              <a:t>Use HTTPS</a:t>
            </a:r>
          </a:p>
          <a:p>
            <a:r>
              <a:rPr lang="en-US" dirty="0"/>
              <a:t>Don’t open documents downloaded through Tor Online</a:t>
            </a:r>
          </a:p>
          <a:p>
            <a:pPr lvl="1"/>
            <a:r>
              <a:rPr lang="en-US" b="1" dirty="0"/>
              <a:t>VERY </a:t>
            </a:r>
            <a:r>
              <a:rPr lang="en-US" b="1" dirty="0" err="1"/>
              <a:t>VERY</a:t>
            </a:r>
            <a:r>
              <a:rPr lang="en-US" b="1" dirty="0"/>
              <a:t> IMPORTANT</a:t>
            </a:r>
          </a:p>
          <a:p>
            <a:pPr lvl="1"/>
            <a:r>
              <a:rPr lang="en-US" b="1" dirty="0"/>
              <a:t>If absolutely needed, open it with network settings off inside a VM</a:t>
            </a:r>
          </a:p>
          <a:p>
            <a:r>
              <a:rPr lang="en-US" dirty="0"/>
              <a:t>Use a bridge node</a:t>
            </a:r>
          </a:p>
        </p:txBody>
      </p:sp>
    </p:spTree>
    <p:extLst>
      <p:ext uri="{BB962C8B-B14F-4D97-AF65-F5344CB8AC3E}">
        <p14:creationId xmlns:p14="http://schemas.microsoft.com/office/powerpoint/2010/main" val="21529524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https://www.youtube.com/watch?v=7G1LjQSYM5Q</a:t>
            </a:r>
            <a:endParaRPr lang="en-US" dirty="0"/>
          </a:p>
          <a:p>
            <a:r>
              <a:rPr lang="en-US" dirty="0">
                <a:hlinkClick r:id="rId3"/>
              </a:rPr>
              <a:t>https://arstechnica.com/security/2015/07/new-attack-on-tor-can-deanonymize-hidden-services-with-surprising-accuracy/</a:t>
            </a:r>
            <a:endParaRPr lang="en-US" dirty="0"/>
          </a:p>
          <a:p>
            <a:r>
              <a:rPr lang="en-US" dirty="0"/>
              <a:t>https://blog.torproject.org/blog/one-cell-enough</a:t>
            </a:r>
          </a:p>
          <a:p>
            <a:r>
              <a:rPr lang="en-US" dirty="0">
                <a:hlinkClick r:id="rId4"/>
              </a:rPr>
              <a:t>http://jordan-wright.com/blog/2015/02/28/how-tor-works-part-one/</a:t>
            </a:r>
            <a:endParaRPr lang="en-US" dirty="0"/>
          </a:p>
          <a:p>
            <a:r>
              <a:rPr lang="en-US" dirty="0"/>
              <a:t>https://www.torproject.org/docs/faq.html.en#EntryGuards</a:t>
            </a:r>
          </a:p>
          <a:p>
            <a:r>
              <a:rPr lang="en-US" dirty="0"/>
              <a:t>Tor Website</a:t>
            </a:r>
          </a:p>
          <a:p>
            <a:r>
              <a:rPr lang="en-US" dirty="0"/>
              <a:t>The Internet</a:t>
            </a:r>
          </a:p>
        </p:txBody>
      </p:sp>
    </p:spTree>
    <p:extLst>
      <p:ext uri="{BB962C8B-B14F-4D97-AF65-F5344CB8AC3E}">
        <p14:creationId xmlns:p14="http://schemas.microsoft.com/office/powerpoint/2010/main" val="16227414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96211" y="61664"/>
            <a:ext cx="7029142" cy="597379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63868" y="6207370"/>
            <a:ext cx="10339755" cy="2704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Source: http://www.baynote.com/infographic/big-brother-is-a-tech-company/?utm_source=datafloq&amp;utm_medium=ref&amp;utm_campaign=datafloq</a:t>
            </a:r>
          </a:p>
        </p:txBody>
      </p:sp>
    </p:spTree>
    <p:extLst>
      <p:ext uri="{BB962C8B-B14F-4D97-AF65-F5344CB8AC3E}">
        <p14:creationId xmlns:p14="http://schemas.microsoft.com/office/powerpoint/2010/main" val="21599159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1919" y="403121"/>
            <a:ext cx="6478466" cy="564692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63699" y="6246935"/>
            <a:ext cx="949490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Source: https://www.buzzfeed.com/jimwaterson/your-iphone-knows-exactly-where-youve-been-and-this-is-how-t?utm_term=.heelgmWX4#.bgX9B1EZr</a:t>
            </a:r>
          </a:p>
        </p:txBody>
      </p:sp>
    </p:spTree>
    <p:extLst>
      <p:ext uri="{BB962C8B-B14F-4D97-AF65-F5344CB8AC3E}">
        <p14:creationId xmlns:p14="http://schemas.microsoft.com/office/powerpoint/2010/main" val="17352425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63163" cy="1620632"/>
          </a:xfrm>
        </p:spPr>
        <p:txBody>
          <a:bodyPr/>
          <a:lstStyle/>
          <a:p>
            <a:r>
              <a:rPr lang="en-US" sz="2800" dirty="0"/>
              <a:t>But I don’t care about companies buying my data;</a:t>
            </a:r>
            <a:br>
              <a:rPr lang="en-US" sz="2800" dirty="0"/>
            </a:br>
            <a:r>
              <a:rPr lang="en-US" sz="2800" dirty="0">
                <a:solidFill>
                  <a:srgbClr val="FF0000"/>
                </a:solidFill>
              </a:rPr>
              <a:t>I’d sell my soul in a heartbeat</a:t>
            </a:r>
            <a:r>
              <a:rPr lang="en-US" sz="2800" dirty="0"/>
              <a:t>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0774" y="2073350"/>
            <a:ext cx="9853050" cy="3738281"/>
          </a:xfrm>
        </p:spPr>
        <p:txBody>
          <a:bodyPr>
            <a:normAutofit fontScale="85000" lnSpcReduction="20000"/>
          </a:bodyPr>
          <a:lstStyle/>
          <a:p>
            <a:r>
              <a:rPr lang="en-US" sz="3200" dirty="0"/>
              <a:t>Anonymity is extremely effective in promoting freedom of expression</a:t>
            </a:r>
          </a:p>
          <a:p>
            <a:endParaRPr lang="en-US" sz="3200" dirty="0"/>
          </a:p>
          <a:p>
            <a:r>
              <a:rPr lang="en-US" sz="3200" dirty="0"/>
              <a:t>Anonymity lets you do questionable things</a:t>
            </a:r>
          </a:p>
          <a:p>
            <a:pPr marL="0" indent="0">
              <a:buNone/>
            </a:pPr>
            <a:endParaRPr lang="en-US" sz="3200" dirty="0"/>
          </a:p>
          <a:p>
            <a:r>
              <a:rPr lang="en-US" sz="3200" dirty="0"/>
              <a:t>Anonymity is unavoidable</a:t>
            </a:r>
          </a:p>
          <a:p>
            <a:endParaRPr lang="en-US" dirty="0"/>
          </a:p>
          <a:p>
            <a:endParaRPr lang="en-US" dirty="0"/>
          </a:p>
          <a:p>
            <a:r>
              <a:rPr lang="en-US" sz="3200" dirty="0"/>
              <a:t>Knowledge</a:t>
            </a:r>
          </a:p>
        </p:txBody>
      </p:sp>
    </p:spTree>
    <p:extLst>
      <p:ext uri="{BB962C8B-B14F-4D97-AF65-F5344CB8AC3E}">
        <p14:creationId xmlns:p14="http://schemas.microsoft.com/office/powerpoint/2010/main" val="866878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902" r="12701" b="-1"/>
          <a:stretch/>
        </p:blipFill>
        <p:spPr>
          <a:xfrm>
            <a:off x="648930" y="2052213"/>
            <a:ext cx="5451627" cy="419618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8930" y="629266"/>
            <a:ext cx="9252154" cy="1223983"/>
          </a:xfrm>
        </p:spPr>
        <p:txBody>
          <a:bodyPr>
            <a:normAutofit/>
          </a:bodyPr>
          <a:lstStyle/>
          <a:p>
            <a:r>
              <a:rPr lang="en-US" dirty="0"/>
              <a:t>How Can I Be Anonymous?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50752" y="2052214"/>
            <a:ext cx="4338409" cy="4196185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en-US" sz="1700" dirty="0"/>
              <a:t>Ski Masks</a:t>
            </a:r>
          </a:p>
          <a:p>
            <a:pPr>
              <a:lnSpc>
                <a:spcPct val="80000"/>
              </a:lnSpc>
            </a:pPr>
            <a:r>
              <a:rPr lang="en-US" sz="1700" dirty="0"/>
              <a:t>Black Hoodies</a:t>
            </a:r>
          </a:p>
          <a:p>
            <a:pPr>
              <a:lnSpc>
                <a:spcPct val="80000"/>
              </a:lnSpc>
            </a:pPr>
            <a:r>
              <a:rPr lang="en-US" sz="1700" dirty="0"/>
              <a:t>Sunglasses</a:t>
            </a:r>
          </a:p>
          <a:p>
            <a:pPr>
              <a:lnSpc>
                <a:spcPct val="80000"/>
              </a:lnSpc>
            </a:pPr>
            <a:endParaRPr lang="en-US" sz="1700" dirty="0"/>
          </a:p>
          <a:p>
            <a:pPr>
              <a:lnSpc>
                <a:spcPct val="80000"/>
              </a:lnSpc>
            </a:pPr>
            <a:endParaRPr lang="en-US" sz="1700" dirty="0"/>
          </a:p>
          <a:p>
            <a:pPr>
              <a:lnSpc>
                <a:spcPct val="80000"/>
              </a:lnSpc>
            </a:pPr>
            <a:r>
              <a:rPr lang="en-US" sz="1700" dirty="0"/>
              <a:t>Use Virtual Machines</a:t>
            </a:r>
          </a:p>
          <a:p>
            <a:pPr>
              <a:lnSpc>
                <a:spcPct val="80000"/>
              </a:lnSpc>
            </a:pPr>
            <a:r>
              <a:rPr lang="en-US" sz="1700" dirty="0"/>
              <a:t>Disable all JavaScript</a:t>
            </a:r>
          </a:p>
          <a:p>
            <a:pPr>
              <a:lnSpc>
                <a:spcPct val="80000"/>
              </a:lnSpc>
            </a:pPr>
            <a:r>
              <a:rPr lang="en-US" sz="1700" dirty="0"/>
              <a:t>Throw away Email Accounts</a:t>
            </a:r>
          </a:p>
          <a:p>
            <a:pPr>
              <a:lnSpc>
                <a:spcPct val="80000"/>
              </a:lnSpc>
            </a:pPr>
            <a:r>
              <a:rPr lang="en-US" sz="1700" dirty="0"/>
              <a:t>Tor</a:t>
            </a:r>
          </a:p>
          <a:p>
            <a:pPr>
              <a:lnSpc>
                <a:spcPct val="80000"/>
              </a:lnSpc>
            </a:pPr>
            <a:r>
              <a:rPr lang="en-US" sz="1700" dirty="0"/>
              <a:t>VPNs</a:t>
            </a:r>
          </a:p>
          <a:p>
            <a:pPr>
              <a:lnSpc>
                <a:spcPct val="80000"/>
              </a:lnSpc>
            </a:pPr>
            <a:r>
              <a:rPr lang="en-US" sz="1700" dirty="0"/>
              <a:t>Proxies</a:t>
            </a:r>
          </a:p>
          <a:p>
            <a:pPr>
              <a:lnSpc>
                <a:spcPct val="80000"/>
              </a:lnSpc>
            </a:pPr>
            <a:r>
              <a:rPr lang="en-US" sz="1700" dirty="0"/>
              <a:t>Encryption</a:t>
            </a:r>
          </a:p>
        </p:txBody>
      </p:sp>
    </p:spTree>
    <p:extLst>
      <p:ext uri="{BB962C8B-B14F-4D97-AF65-F5344CB8AC3E}">
        <p14:creationId xmlns:p14="http://schemas.microsoft.com/office/powerpoint/2010/main" val="855508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T</a:t>
            </a:r>
            <a:r>
              <a:rPr lang="en-US" dirty="0"/>
              <a:t>he </a:t>
            </a:r>
            <a:r>
              <a:rPr lang="en-US" dirty="0">
                <a:solidFill>
                  <a:srgbClr val="FF0000"/>
                </a:solidFill>
              </a:rPr>
              <a:t>O</a:t>
            </a:r>
            <a:r>
              <a:rPr lang="en-US" dirty="0"/>
              <a:t>nion </a:t>
            </a:r>
            <a:r>
              <a:rPr lang="en-US" dirty="0">
                <a:solidFill>
                  <a:srgbClr val="FF0000"/>
                </a:solidFill>
              </a:rPr>
              <a:t>R</a:t>
            </a:r>
            <a:r>
              <a:rPr lang="en-US" dirty="0"/>
              <a:t>outing Network/Protocol</a:t>
            </a:r>
          </a:p>
          <a:p>
            <a:r>
              <a:rPr lang="en-US" dirty="0"/>
              <a:t>A way to connect to the internet anonymously</a:t>
            </a:r>
          </a:p>
          <a:p>
            <a:r>
              <a:rPr lang="en-US" dirty="0"/>
              <a:t>Started as DARPA project funded by Navy in 1995</a:t>
            </a:r>
          </a:p>
          <a:p>
            <a:r>
              <a:rPr lang="en-US" dirty="0"/>
              <a:t>Free and open-source since 2003</a:t>
            </a:r>
          </a:p>
          <a:p>
            <a:r>
              <a:rPr lang="en-US" dirty="0"/>
              <a:t>Run by volunteers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hlinkClick r:id="rId2"/>
              </a:rPr>
              <a:t>http://video.mit.edu/watch/how-tor-works-502/</a:t>
            </a:r>
            <a:endParaRPr lang="en-US" dirty="0"/>
          </a:p>
          <a:p>
            <a:endParaRPr lang="en-US" dirty="0"/>
          </a:p>
        </p:txBody>
      </p:sp>
      <p:pic>
        <p:nvPicPr>
          <p:cNvPr id="1026" name="Picture 2" descr="https://blog.cloudflare.com/content/images/2016/03/Tor-logo-2011-flat-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1535" y="435936"/>
            <a:ext cx="2180359" cy="1318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4292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it Work?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7676" y="1453535"/>
            <a:ext cx="2354744" cy="399714"/>
          </a:xfrm>
        </p:spPr>
        <p:txBody>
          <a:bodyPr/>
          <a:lstStyle/>
          <a:p>
            <a:r>
              <a:rPr lang="en-US" dirty="0"/>
              <a:t>Normally: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465" y="2703825"/>
            <a:ext cx="769522" cy="839972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1743963" y="3123811"/>
            <a:ext cx="10100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2702" y="2554969"/>
            <a:ext cx="1744639" cy="1330287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>
            <a:off x="5458270" y="3123811"/>
            <a:ext cx="6556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Explosion 2 8"/>
          <p:cNvSpPr/>
          <p:nvPr/>
        </p:nvSpPr>
        <p:spPr>
          <a:xfrm rot="1378932">
            <a:off x="6240117" y="2234014"/>
            <a:ext cx="1807535" cy="1626781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8513358" y="3123811"/>
            <a:ext cx="6556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88889" y="2496490"/>
            <a:ext cx="2230475" cy="1254642"/>
          </a:xfrm>
          <a:prstGeom prst="rect">
            <a:avLst/>
          </a:prstGeom>
        </p:spPr>
      </p:pic>
      <p:sp>
        <p:nvSpPr>
          <p:cNvPr id="14" name="Content Placeholder 2"/>
          <p:cNvSpPr txBox="1">
            <a:spLocks/>
          </p:cNvSpPr>
          <p:nvPr/>
        </p:nvSpPr>
        <p:spPr>
          <a:xfrm>
            <a:off x="-1" y="3749390"/>
            <a:ext cx="3064444" cy="9343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dirty="0"/>
              <a:t>IP: 128.61.117.197</a:t>
            </a:r>
          </a:p>
          <a:p>
            <a:r>
              <a:rPr lang="en-US" dirty="0" err="1"/>
              <a:t>Dest</a:t>
            </a:r>
            <a:r>
              <a:rPr lang="en-US" dirty="0"/>
              <a:t>: 104.16.160.135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2937648" y="4149104"/>
            <a:ext cx="3361552" cy="143435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dirty="0"/>
              <a:t>IP: 128.61.117.197?</a:t>
            </a:r>
          </a:p>
          <a:p>
            <a:r>
              <a:rPr lang="en-US" dirty="0"/>
              <a:t>Oh, that’s Sid!</a:t>
            </a:r>
          </a:p>
          <a:p>
            <a:r>
              <a:rPr lang="en-US" dirty="0"/>
              <a:t>He’s going to: 104.16.160.135 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8866228" y="3996399"/>
            <a:ext cx="2878360" cy="7889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dirty="0"/>
              <a:t>Logging visit by: 128.61.117.197?</a:t>
            </a:r>
          </a:p>
          <a:p>
            <a:endParaRPr lang="en-US" dirty="0"/>
          </a:p>
        </p:txBody>
      </p:sp>
      <p:cxnSp>
        <p:nvCxnSpPr>
          <p:cNvPr id="21" name="Straight Arrow Connector 20"/>
          <p:cNvCxnSpPr/>
          <p:nvPr/>
        </p:nvCxnSpPr>
        <p:spPr>
          <a:xfrm flipH="1" flipV="1">
            <a:off x="7040880" y="3749391"/>
            <a:ext cx="50800" cy="15846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5719358" y="5583460"/>
            <a:ext cx="279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Gov</a:t>
            </a:r>
            <a:r>
              <a:rPr lang="en-US" dirty="0"/>
              <a:t>/Unwanted Parties</a:t>
            </a:r>
          </a:p>
        </p:txBody>
      </p:sp>
    </p:spTree>
    <p:extLst>
      <p:ext uri="{BB962C8B-B14F-4D97-AF65-F5344CB8AC3E}">
        <p14:creationId xmlns:p14="http://schemas.microsoft.com/office/powerpoint/2010/main" val="1720362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5" grpId="0"/>
      <p:bldP spid="16" grpId="0"/>
      <p:bldP spid="2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it Work?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7676" y="1453535"/>
            <a:ext cx="2354744" cy="399714"/>
          </a:xfrm>
        </p:spPr>
        <p:txBody>
          <a:bodyPr/>
          <a:lstStyle/>
          <a:p>
            <a:r>
              <a:rPr lang="en-US" dirty="0"/>
              <a:t>With Tor: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200" y="2305851"/>
            <a:ext cx="769522" cy="839972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1722698" y="2725837"/>
            <a:ext cx="10100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1437" y="2156995"/>
            <a:ext cx="1744639" cy="1330287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>
            <a:off x="5224129" y="2725837"/>
            <a:ext cx="751369" cy="10724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8492093" y="2725837"/>
            <a:ext cx="6556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67624" y="2098516"/>
            <a:ext cx="2230475" cy="1254642"/>
          </a:xfrm>
          <a:prstGeom prst="rect">
            <a:avLst/>
          </a:prstGeom>
        </p:spPr>
      </p:pic>
      <p:sp>
        <p:nvSpPr>
          <p:cNvPr id="14" name="Content Placeholder 2"/>
          <p:cNvSpPr txBox="1">
            <a:spLocks/>
          </p:cNvSpPr>
          <p:nvPr/>
        </p:nvSpPr>
        <p:spPr>
          <a:xfrm>
            <a:off x="0" y="3398568"/>
            <a:ext cx="2596968" cy="130204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dirty="0"/>
              <a:t>IP: 128.61.117.197</a:t>
            </a:r>
          </a:p>
          <a:p>
            <a:r>
              <a:rPr lang="en-US" dirty="0"/>
              <a:t>Going to: Tor Node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2565508" y="3828019"/>
            <a:ext cx="3314295" cy="17884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dirty="0"/>
              <a:t>IP: 128.61.117.197?</a:t>
            </a:r>
          </a:p>
          <a:p>
            <a:r>
              <a:rPr lang="en-US" dirty="0"/>
              <a:t>Oh, that’s Sid!</a:t>
            </a:r>
          </a:p>
          <a:p>
            <a:r>
              <a:rPr lang="en-US" dirty="0"/>
              <a:t>He wants to go to…Tor? Ok.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8844963" y="3598425"/>
            <a:ext cx="2878360" cy="7889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dirty="0"/>
              <a:t>Logging Visit By: 91.29.93.49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9803" y="4127489"/>
            <a:ext cx="1119272" cy="62181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4791" y="2601270"/>
            <a:ext cx="1119272" cy="621818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25691" y="5613265"/>
            <a:ext cx="1119272" cy="621818"/>
          </a:xfrm>
          <a:prstGeom prst="rect">
            <a:avLst/>
          </a:prstGeom>
        </p:spPr>
      </p:pic>
      <p:cxnSp>
        <p:nvCxnSpPr>
          <p:cNvPr id="19" name="Straight Arrow Connector 18"/>
          <p:cNvCxnSpPr/>
          <p:nvPr/>
        </p:nvCxnSpPr>
        <p:spPr>
          <a:xfrm>
            <a:off x="6999075" y="5103096"/>
            <a:ext cx="473881" cy="2650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7623544" y="3487282"/>
            <a:ext cx="531628" cy="13575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>
            <a:off x="7623544" y="1853248"/>
            <a:ext cx="102149" cy="635952"/>
          </a:xfrm>
          <a:prstGeom prst="straightConnector1">
            <a:avLst/>
          </a:prstGeom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8431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5824</TotalTime>
  <Words>1445</Words>
  <Application>Microsoft Office PowerPoint</Application>
  <PresentationFormat>Widescreen</PresentationFormat>
  <Paragraphs>245</Paragraphs>
  <Slides>24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Arial</vt:lpstr>
      <vt:lpstr>Calibri</vt:lpstr>
      <vt:lpstr>Century Gothic</vt:lpstr>
      <vt:lpstr>Wingdings 3</vt:lpstr>
      <vt:lpstr>Ion</vt:lpstr>
      <vt:lpstr>How to Become Invisible On the Web: Tor and VPNs</vt:lpstr>
      <vt:lpstr>Who Wants My Data?</vt:lpstr>
      <vt:lpstr>PowerPoint Presentation</vt:lpstr>
      <vt:lpstr>PowerPoint Presentation</vt:lpstr>
      <vt:lpstr>But I don’t care about companies buying my data; I’d sell my soul in a heartbeat!</vt:lpstr>
      <vt:lpstr>How Can I Be Anonymous?</vt:lpstr>
      <vt:lpstr>PowerPoint Presentation</vt:lpstr>
      <vt:lpstr>How Does it Work?</vt:lpstr>
      <vt:lpstr>How Does it Work?</vt:lpstr>
      <vt:lpstr>PowerPoint Presentation</vt:lpstr>
      <vt:lpstr>PowerPoint Presentation</vt:lpstr>
      <vt:lpstr>Random Facts about Tor</vt:lpstr>
      <vt:lpstr>Concerns</vt:lpstr>
      <vt:lpstr>Times when Tor Failed</vt:lpstr>
      <vt:lpstr>Times when Tor failed</vt:lpstr>
      <vt:lpstr>Times when Tor failed</vt:lpstr>
      <vt:lpstr>Actual Attacks</vt:lpstr>
      <vt:lpstr>Solution: Entry Guards</vt:lpstr>
      <vt:lpstr>https://arstechnica.com/security/2015/07/new-attack-on-tor-can-deanonymize-hidden-services-with-surprising-accuracy/ </vt:lpstr>
      <vt:lpstr>VPN</vt:lpstr>
      <vt:lpstr>VPN-&gt;Tor? Tor-&gt;VPN?</vt:lpstr>
      <vt:lpstr>Deep Web</vt:lpstr>
      <vt:lpstr>General Parting Advice</vt:lpstr>
      <vt:lpstr>Resources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to Become Invisible On the Web</dc:title>
  <dc:creator>Siddarth Senthilkumar</dc:creator>
  <cp:lastModifiedBy>Siddarth Senthilkumar</cp:lastModifiedBy>
  <cp:revision>215</cp:revision>
  <dcterms:created xsi:type="dcterms:W3CDTF">2017-01-29T16:18:22Z</dcterms:created>
  <dcterms:modified xsi:type="dcterms:W3CDTF">2017-02-02T22:58:59Z</dcterms:modified>
</cp:coreProperties>
</file>